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7" r:id="rId6"/>
    <p:sldId id="266" r:id="rId7"/>
    <p:sldId id="259" r:id="rId8"/>
    <p:sldId id="263" r:id="rId9"/>
    <p:sldId id="264" r:id="rId10"/>
    <p:sldId id="261" r:id="rId11"/>
    <p:sldId id="262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000"/>
    <a:srgbClr val="220000"/>
    <a:srgbClr val="7C0202"/>
    <a:srgbClr val="8F0303"/>
    <a:srgbClr val="DC840E"/>
    <a:srgbClr val="C00404"/>
    <a:srgbClr val="8C2C06"/>
    <a:srgbClr val="360000"/>
    <a:srgbClr val="460000"/>
    <a:srgbClr val="58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78A6-EF66-409F-80E0-F647A7859CEF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277425B-5BFB-4301-9145-6493FACAE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77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78A6-EF66-409F-80E0-F647A7859CEF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277425B-5BFB-4301-9145-6493FACAE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74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78A6-EF66-409F-80E0-F647A7859CEF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277425B-5BFB-4301-9145-6493FACAE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44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78A6-EF66-409F-80E0-F647A7859CEF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277425B-5BFB-4301-9145-6493FACAE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3538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78A6-EF66-409F-80E0-F647A7859CEF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277425B-5BFB-4301-9145-6493FACAE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9641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78A6-EF66-409F-80E0-F647A7859CEF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425B-5BFB-4301-9145-6493FACAE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23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78A6-EF66-409F-80E0-F647A7859CEF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425B-5BFB-4301-9145-6493FACAE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106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78A6-EF66-409F-80E0-F647A7859CEF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425B-5BFB-4301-9145-6493FACAE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2240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1278A6-EF66-409F-80E0-F647A7859CEF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277425B-5BFB-4301-9145-6493FACAE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81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78A6-EF66-409F-80E0-F647A7859CEF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425B-5BFB-4301-9145-6493FACAE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097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78A6-EF66-409F-80E0-F647A7859CEF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277425B-5BFB-4301-9145-6493FACAE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380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78A6-EF66-409F-80E0-F647A7859CEF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425B-5BFB-4301-9145-6493FACAE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06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78A6-EF66-409F-80E0-F647A7859CEF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425B-5BFB-4301-9145-6493FACAE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389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78A6-EF66-409F-80E0-F647A7859CEF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425B-5BFB-4301-9145-6493FACAE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549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78A6-EF66-409F-80E0-F647A7859CEF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425B-5BFB-4301-9145-6493FACAE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15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78A6-EF66-409F-80E0-F647A7859CEF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425B-5BFB-4301-9145-6493FACAE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890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78A6-EF66-409F-80E0-F647A7859CEF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425B-5BFB-4301-9145-6493FACAE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179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24745">
              <a:srgbClr val="830303"/>
            </a:gs>
            <a:gs pos="13000">
              <a:srgbClr val="7C0202"/>
            </a:gs>
            <a:gs pos="100000">
              <a:srgbClr val="1A0000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278A6-EF66-409F-80E0-F647A7859CEF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7425B-5BFB-4301-9145-6493FACAE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57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omaivinex@gmail.com" TargetMode="External"/><Relationship Id="rId2" Type="http://schemas.openxmlformats.org/officeDocument/2006/relationships/hyperlink" Target="tel:+373%20298%202260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5.wmf"/><Relationship Id="rId4" Type="http://schemas.openxmlformats.org/officeDocument/2006/relationships/hyperlink" Target="http://www.tomai.m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5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0" y="2976413"/>
            <a:ext cx="9199763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0"/>
                <a:solidFill>
                  <a:srgbClr val="DC840E"/>
                </a:solidFill>
                <a:effectLst>
                  <a:reflection blurRad="6350" stA="53000" endA="300" endPos="35500" dir="5400000" sy="-90000" algn="bl" rotWithShape="0"/>
                </a:effectLst>
              </a:rPr>
              <a:t>S.C. </a:t>
            </a:r>
            <a:r>
              <a:rPr lang="en-US" sz="6600" b="1" dirty="0" err="1" smtClean="0">
                <a:ln w="0"/>
                <a:solidFill>
                  <a:srgbClr val="DC840E"/>
                </a:solidFill>
                <a:effectLst>
                  <a:reflection blurRad="6350" stA="53000" endA="300" endPos="35500" dir="5400000" sy="-90000" algn="bl" rotWithShape="0"/>
                </a:effectLst>
              </a:rPr>
              <a:t>Tomai</a:t>
            </a:r>
            <a:r>
              <a:rPr lang="en-US" sz="6600" b="1" dirty="0" smtClean="0">
                <a:ln w="0"/>
                <a:solidFill>
                  <a:srgbClr val="DC840E"/>
                </a:solidFill>
                <a:effectLst>
                  <a:reflection blurRad="6350" stA="53000" endA="300" endPos="35500" dir="5400000" sy="-90000" algn="bl" rotWithShape="0"/>
                </a:effectLst>
              </a:rPr>
              <a:t> – </a:t>
            </a:r>
            <a:r>
              <a:rPr lang="en-US" sz="6600" b="1" dirty="0" err="1" smtClean="0">
                <a:ln w="0"/>
                <a:solidFill>
                  <a:srgbClr val="DC840E"/>
                </a:solidFill>
                <a:effectLst>
                  <a:reflection blurRad="6350" stA="53000" endA="300" endPos="35500" dir="5400000" sy="-90000" algn="bl" rotWithShape="0"/>
                </a:effectLst>
              </a:rPr>
              <a:t>Vinex</a:t>
            </a:r>
            <a:r>
              <a:rPr lang="en-US" sz="6600" b="1" dirty="0" smtClean="0">
                <a:ln w="0"/>
                <a:solidFill>
                  <a:srgbClr val="DC840E"/>
                </a:solidFill>
                <a:effectLst>
                  <a:reflection blurRad="6350" stA="53000" endA="300" endPos="35500" dir="5400000" sy="-90000" algn="bl" rotWithShape="0"/>
                </a:effectLst>
              </a:rPr>
              <a:t> S.A.</a:t>
            </a:r>
            <a:endParaRPr lang="en-US" sz="6600" b="1" cap="none" spc="0" dirty="0">
              <a:ln w="0"/>
              <a:solidFill>
                <a:srgbClr val="DC840E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9351" y="2662911"/>
            <a:ext cx="1514665" cy="151466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5215" y="136205"/>
            <a:ext cx="4241260" cy="228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404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613900" cy="1081088"/>
          </a:xfrm>
        </p:spPr>
        <p:txBody>
          <a:bodyPr/>
          <a:lstStyle/>
          <a:p>
            <a:r>
              <a:rPr lang="ru-RU" b="1" dirty="0"/>
              <a:t>География продаж</a:t>
            </a:r>
            <a:r>
              <a:rPr lang="ru-RU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" y="1039566"/>
            <a:ext cx="7727240" cy="5580175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Торговая марка </a:t>
            </a:r>
            <a:r>
              <a:rPr lang="ru-RU" sz="2800" dirty="0" err="1"/>
              <a:t>Tomai</a:t>
            </a:r>
            <a:r>
              <a:rPr lang="ru-RU" sz="2800" dirty="0"/>
              <a:t> уже стала гарантом неизменного качества винодельческой продукции. Коллекции вин в фирменной и классической бутылке заслуженно завоевали лояльность потребителей в более чем 15 странах мира: </a:t>
            </a:r>
            <a:r>
              <a:rPr lang="ru-RU" sz="2800" b="1" dirty="0"/>
              <a:t>Россия, Украина, Казахстан, Кыргызстан, Белоруссия, Румыния, Латвия, Литва, Эстония, Турция, Польша, Израиль, Нидерланды, Республика </a:t>
            </a:r>
            <a:r>
              <a:rPr lang="ru-RU" sz="2800" b="1" dirty="0" smtClean="0"/>
              <a:t>Ганна</a:t>
            </a:r>
            <a:r>
              <a:rPr lang="en-US" sz="2800" b="1" dirty="0" smtClean="0"/>
              <a:t>,</a:t>
            </a:r>
            <a:r>
              <a:rPr lang="ru-RU" sz="2800" b="1" dirty="0" smtClean="0"/>
              <a:t>Китай </a:t>
            </a:r>
            <a:r>
              <a:rPr lang="en-US" sz="2800" b="1" dirty="0" smtClean="0"/>
              <a:t>, </a:t>
            </a:r>
            <a:r>
              <a:rPr lang="ru-RU" sz="2800" b="1" dirty="0" smtClean="0"/>
              <a:t>США, Чехия</a:t>
            </a:r>
            <a:r>
              <a:rPr lang="ru-RU" sz="2800" dirty="0" smtClean="0"/>
              <a:t> </a:t>
            </a:r>
            <a:r>
              <a:rPr lang="en-US" sz="2800" dirty="0" smtClean="0"/>
              <a:t>, </a:t>
            </a:r>
            <a:r>
              <a:rPr lang="ru-RU" sz="2800" dirty="0" err="1" smtClean="0"/>
              <a:t>Малазия</a:t>
            </a:r>
            <a:r>
              <a:rPr lang="ru-RU" sz="2800" smtClean="0"/>
              <a:t>.</a:t>
            </a:r>
            <a:endParaRPr lang="ru-RU" sz="2800" dirty="0"/>
          </a:p>
          <a:p>
            <a:r>
              <a:rPr lang="ru-RU" sz="2800" dirty="0"/>
              <a:t>Повышая качество продукта из года в год, вина под Торговой Маркой TOMAI обретают все больше и больше почитателей.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7240" y="437881"/>
            <a:ext cx="4567791" cy="589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59438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8789"/>
            <a:ext cx="7765961" cy="6482948"/>
          </a:xfrm>
        </p:spPr>
        <p:txBody>
          <a:bodyPr>
            <a:noAutofit/>
          </a:bodyPr>
          <a:lstStyle/>
          <a:p>
            <a:r>
              <a:rPr lang="ru-RU" sz="3200" b="1" dirty="0"/>
              <a:t>Награды и Достижения</a:t>
            </a:r>
            <a:r>
              <a:rPr lang="ru-RU" sz="3200" dirty="0"/>
              <a:t>. 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Качество продукции </a:t>
            </a:r>
            <a:r>
              <a:rPr lang="ru-RU" sz="3200" b="1" dirty="0" err="1"/>
              <a:t>Tomai-Vinex</a:t>
            </a:r>
            <a:r>
              <a:rPr lang="ru-RU" sz="3200" dirty="0"/>
              <a:t> подтверждено дипломами и медалями на многих республиканских и международных выставках и конкурсах. </a:t>
            </a:r>
            <a:br>
              <a:rPr lang="ru-RU" sz="3200" dirty="0"/>
            </a:br>
            <a:r>
              <a:rPr lang="ru-RU" sz="3200" dirty="0"/>
              <a:t>В активе компании около 200 наград разного достоинства. Каждая победа наших вин заслуженно принадлежит специалистам компании, которые бережно хранят традиции, искусно сочетая их с инновациями, для того, чтобы подарить вам вино, ПРОВЕРЕННОЕ ВРЕМЕНЕМ…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765961" y="2594868"/>
            <a:ext cx="4293525" cy="3213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6094" y="824248"/>
            <a:ext cx="1615905" cy="87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104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28811" y="60811"/>
            <a:ext cx="9613900" cy="1081088"/>
          </a:xfrm>
        </p:spPr>
        <p:txBody>
          <a:bodyPr/>
          <a:lstStyle/>
          <a:p>
            <a:r>
              <a:rPr lang="ru-RU" sz="4400" dirty="0" smtClean="0"/>
              <a:t>Контакты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50687"/>
            <a:ext cx="11526592" cy="4334412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ln w="0"/>
                <a:solidFill>
                  <a:srgbClr val="DC840E"/>
                </a:solidFill>
                <a:effectLst>
                  <a:reflection blurRad="6350" stA="53000" endA="300" endPos="35500" dir="5400000" sy="-90000" algn="bl" rotWithShape="0"/>
                </a:effectLst>
              </a:rPr>
              <a:t>S.C. </a:t>
            </a:r>
            <a:r>
              <a:rPr lang="en-US" sz="3600" b="1" dirty="0" err="1">
                <a:ln w="0"/>
                <a:solidFill>
                  <a:srgbClr val="DC840E"/>
                </a:solidFill>
                <a:effectLst>
                  <a:reflection blurRad="6350" stA="53000" endA="300" endPos="35500" dir="5400000" sy="-90000" algn="bl" rotWithShape="0"/>
                </a:effectLst>
              </a:rPr>
              <a:t>Tomai</a:t>
            </a:r>
            <a:r>
              <a:rPr lang="en-US" sz="3600" b="1" dirty="0">
                <a:ln w="0"/>
                <a:solidFill>
                  <a:srgbClr val="DC840E"/>
                </a:solidFill>
                <a:effectLst>
                  <a:reflection blurRad="6350" stA="53000" endA="300" endPos="35500" dir="5400000" sy="-90000" algn="bl" rotWithShape="0"/>
                </a:effectLst>
              </a:rPr>
              <a:t> – </a:t>
            </a:r>
            <a:r>
              <a:rPr lang="en-US" sz="3600" b="1" dirty="0" err="1">
                <a:ln w="0"/>
                <a:solidFill>
                  <a:srgbClr val="DC840E"/>
                </a:solidFill>
                <a:effectLst>
                  <a:reflection blurRad="6350" stA="53000" endA="300" endPos="35500" dir="5400000" sy="-90000" algn="bl" rotWithShape="0"/>
                </a:effectLst>
              </a:rPr>
              <a:t>Vinex</a:t>
            </a:r>
            <a:r>
              <a:rPr lang="en-US" sz="3600" b="1" dirty="0">
                <a:ln w="0"/>
                <a:solidFill>
                  <a:srgbClr val="DC840E"/>
                </a:solidFill>
                <a:effectLst>
                  <a:reflection blurRad="6350" stA="53000" endA="300" endPos="35500" dir="5400000" sy="-90000" algn="bl" rotWithShape="0"/>
                </a:effectLst>
              </a:rPr>
              <a:t> S.A.</a:t>
            </a:r>
          </a:p>
          <a:p>
            <a:r>
              <a:rPr lang="en-US" sz="3600" dirty="0" smtClean="0"/>
              <a:t>1</a:t>
            </a:r>
            <a:r>
              <a:rPr lang="en-US" sz="3600" dirty="0"/>
              <a:t>, </a:t>
            </a:r>
            <a:r>
              <a:rPr lang="en-US" sz="3600" dirty="0" err="1"/>
              <a:t>Ferapontiev</a:t>
            </a:r>
            <a:r>
              <a:rPr lang="en-US" sz="3600" dirty="0"/>
              <a:t>, 3805, UTA </a:t>
            </a:r>
            <a:r>
              <a:rPr lang="en-US" sz="3600" dirty="0" err="1"/>
              <a:t>Gagauzia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/>
              <a:t>Comrat</a:t>
            </a:r>
            <a:r>
              <a:rPr lang="en-US" sz="3600" dirty="0"/>
              <a:t>, Moldova Republic of</a:t>
            </a:r>
            <a:br>
              <a:rPr lang="en-US" sz="3600" dirty="0"/>
            </a:br>
            <a:r>
              <a:rPr lang="en-US" sz="3600" dirty="0" err="1"/>
              <a:t>tel</a:t>
            </a:r>
            <a:r>
              <a:rPr lang="en-US" sz="3600" dirty="0"/>
              <a:t>/fax: </a:t>
            </a:r>
            <a:r>
              <a:rPr lang="en-US" sz="3600" dirty="0">
                <a:hlinkClick r:id="rId2"/>
              </a:rPr>
              <a:t>+373 298 22605</a:t>
            </a:r>
            <a:r>
              <a:rPr lang="en-US" sz="3600" dirty="0"/>
              <a:t>, 22275, 22555, 23704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email: </a:t>
            </a:r>
            <a:r>
              <a:rPr lang="en-US" sz="3600" u="sng" dirty="0" smtClean="0">
                <a:hlinkClick r:id="rId3"/>
              </a:rPr>
              <a:t>tomaivinex@gmail.com</a:t>
            </a:r>
            <a:endParaRPr lang="ru-RU" sz="3600" u="sng" dirty="0" smtClean="0"/>
          </a:p>
          <a:p>
            <a:r>
              <a:rPr lang="en-US" sz="3600" u="sng" dirty="0" smtClean="0"/>
              <a:t> tomai-vinex@mail.ru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hlinkClick r:id="rId4"/>
              </a:rPr>
              <a:t>www.tomai.md</a:t>
            </a:r>
            <a:r>
              <a:rPr lang="en-US" sz="4000" dirty="0"/>
              <a:t> </a:t>
            </a:r>
            <a:endParaRPr lang="ru-RU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6094" y="824248"/>
            <a:ext cx="1615905" cy="871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0197" y="3317893"/>
            <a:ext cx="4925335" cy="3284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0407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69746" y="2301228"/>
            <a:ext cx="4855336" cy="6121400"/>
          </a:xfrm>
        </p:spPr>
        <p:txBody>
          <a:bodyPr/>
          <a:lstStyle/>
          <a:p>
            <a:r>
              <a:rPr lang="en-US" sz="2800" b="1" dirty="0">
                <a:ln w="0"/>
                <a:solidFill>
                  <a:srgbClr val="DC840E"/>
                </a:solidFill>
                <a:effectLst>
                  <a:reflection blurRad="6350" stA="53000" endA="300" endPos="35500" dir="5400000" sy="-90000" algn="bl" rotWithShape="0"/>
                </a:effectLst>
              </a:rPr>
              <a:t>S.C. </a:t>
            </a:r>
            <a:r>
              <a:rPr lang="en-US" sz="2800" b="1" dirty="0" err="1">
                <a:ln w="0"/>
                <a:solidFill>
                  <a:srgbClr val="DC840E"/>
                </a:solidFill>
                <a:effectLst>
                  <a:reflection blurRad="6350" stA="53000" endA="300" endPos="35500" dir="5400000" sy="-90000" algn="bl" rotWithShape="0"/>
                </a:effectLst>
              </a:rPr>
              <a:t>Tomai</a:t>
            </a:r>
            <a:r>
              <a:rPr lang="en-US" sz="2800" b="1" dirty="0">
                <a:ln w="0"/>
                <a:solidFill>
                  <a:srgbClr val="DC840E"/>
                </a:solidFill>
                <a:effectLst>
                  <a:reflection blurRad="6350" stA="53000" endA="300" endPos="35500" dir="5400000" sy="-90000" algn="bl" rotWithShape="0"/>
                </a:effectLst>
              </a:rPr>
              <a:t> – </a:t>
            </a:r>
            <a:r>
              <a:rPr lang="en-US" sz="2800" b="1" dirty="0" err="1">
                <a:ln w="0"/>
                <a:solidFill>
                  <a:srgbClr val="DC840E"/>
                </a:solidFill>
                <a:effectLst>
                  <a:reflection blurRad="6350" stA="53000" endA="300" endPos="35500" dir="5400000" sy="-90000" algn="bl" rotWithShape="0"/>
                </a:effectLst>
              </a:rPr>
              <a:t>Vinex</a:t>
            </a:r>
            <a:r>
              <a:rPr lang="en-US" sz="2800" b="1" dirty="0">
                <a:ln w="0"/>
                <a:solidFill>
                  <a:srgbClr val="DC840E"/>
                </a:solidFill>
                <a:effectLst>
                  <a:reflection blurRad="6350" stA="53000" endA="300" endPos="35500" dir="5400000" sy="-90000" algn="bl" rotWithShape="0"/>
                </a:effectLst>
              </a:rPr>
              <a:t> S.A</a:t>
            </a:r>
            <a:r>
              <a:rPr lang="en-US" sz="2800" b="1" dirty="0" smtClean="0">
                <a:ln w="0"/>
                <a:solidFill>
                  <a:srgbClr val="DC840E"/>
                </a:soli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r>
              <a:rPr lang="ru-RU" sz="2800" dirty="0"/>
              <a:t> – это современное и динамично развивающееся предприятие, сумевшее достичь лидирующих позиций в молдавской винодельческой отрасли.</a:t>
            </a:r>
            <a:r>
              <a:rPr lang="ru-RU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379" y="543074"/>
            <a:ext cx="7247367" cy="5020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6094" y="824248"/>
            <a:ext cx="1615905" cy="87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2160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52475"/>
            <a:ext cx="9613900" cy="1081088"/>
          </a:xfrm>
        </p:spPr>
        <p:txBody>
          <a:bodyPr/>
          <a:lstStyle/>
          <a:p>
            <a:r>
              <a:rPr lang="ru-RU" dirty="0" smtClean="0"/>
              <a:t>История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81848" y="2009104"/>
            <a:ext cx="7710152" cy="4848896"/>
          </a:xfrm>
        </p:spPr>
        <p:txBody>
          <a:bodyPr>
            <a:normAutofit/>
          </a:bodyPr>
          <a:lstStyle/>
          <a:p>
            <a:r>
              <a:rPr lang="ru-RU" dirty="0"/>
              <a:t>С давних времён щедрая </a:t>
            </a:r>
            <a:r>
              <a:rPr lang="ru-RU" dirty="0" err="1"/>
              <a:t>Томайская</a:t>
            </a:r>
            <a:r>
              <a:rPr lang="ru-RU" dirty="0"/>
              <a:t> долина славится добрым вином. Виноградная лоза присутствует здесь практически повсюду: на склонах холмов, у фасадов домов, в стихах поэтов, в сердцах местных виноделов...</a:t>
            </a:r>
          </a:p>
          <a:p>
            <a:r>
              <a:rPr lang="ru-RU" dirty="0"/>
              <a:t>В 1903 году здесь были созданы знаменитые подвалы полные шедеврами винного искусства. Их основатель, известный на всю округу землевладелец – Георгий Топчу стоит у истоков триумфального пути, которые прошла его домашняя винодельня: от завода по первичному производству вина до экспортной компании международного уровня с торговой маркой TOMAI – гарантом неизменного качества!</a:t>
            </a:r>
          </a:p>
          <a:p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6094" y="837127"/>
            <a:ext cx="1615905" cy="871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33868"/>
            <a:ext cx="4606675" cy="3090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17209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4846"/>
            <a:ext cx="10419008" cy="3814336"/>
          </a:xfrm>
        </p:spPr>
        <p:txBody>
          <a:bodyPr>
            <a:noAutofit/>
          </a:bodyPr>
          <a:lstStyle/>
          <a:p>
            <a:r>
              <a:rPr lang="ru-RU" sz="2800" dirty="0"/>
              <a:t>Замкнутый цикл производства </a:t>
            </a:r>
            <a:r>
              <a:rPr lang="ru-RU" sz="2800" dirty="0" smtClean="0"/>
              <a:t>, а также полная автоматизация процесса выращивания винограда , постоянный контроль , благоприятные климатические условия , плодородная почва , теплое солнце юга и любовь к лозе гостеприимного гагаузского народа позволяет выращивать виноград высочайшего качества. Бережно </a:t>
            </a:r>
            <a:r>
              <a:rPr lang="ru-RU" sz="2800" dirty="0"/>
              <a:t>собранные вручную гроздья винограда проходят все стадии технологической обработки и лабораторных испытаний для того, чтобы превратиться в знаменитые сортовые вина ТОMAI</a:t>
            </a:r>
            <a:r>
              <a:rPr lang="ru-RU" sz="2800" b="1" dirty="0"/>
              <a:t>.</a:t>
            </a:r>
            <a:endParaRPr lang="ru-RU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5886" y="4029487"/>
            <a:ext cx="3558870" cy="255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1834" y="4090530"/>
            <a:ext cx="3735159" cy="249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6094" y="824248"/>
            <a:ext cx="1615905" cy="871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913" y="4090529"/>
            <a:ext cx="3692027" cy="249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6413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1389"/>
            <a:ext cx="10470524" cy="3599316"/>
          </a:xfrm>
        </p:spPr>
        <p:txBody>
          <a:bodyPr/>
          <a:lstStyle/>
          <a:p>
            <a:r>
              <a:rPr lang="ru-RU" dirty="0" smtClean="0"/>
              <a:t>Одной из новейших разработок компании является ферментация вина  под </a:t>
            </a:r>
            <a:r>
              <a:rPr lang="ru-RU" dirty="0" err="1" smtClean="0"/>
              <a:t>програмным</a:t>
            </a:r>
            <a:r>
              <a:rPr lang="ru-RU" dirty="0" smtClean="0"/>
              <a:t> температурным  управлением в нержавеющих емкостях , которые находятся внутри бетонных амфор , служащих в роли термоса .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513" y="2091287"/>
            <a:ext cx="6770531" cy="4513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8714" y="4489798"/>
            <a:ext cx="3363265" cy="2242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6094" y="824248"/>
            <a:ext cx="1615905" cy="871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8713" y="2230260"/>
            <a:ext cx="3363265" cy="2104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66968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33349" y="366110"/>
            <a:ext cx="10675444" cy="3456320"/>
          </a:xfrm>
        </p:spPr>
        <p:txBody>
          <a:bodyPr>
            <a:norm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Предприятие выпускает продукцию высокого качества благодаря оптимальному сочетанию современных технологий и вековых традиций. Самые известные во всём мире сорта вина органично влились в общую линейку продукции </a:t>
            </a:r>
            <a:r>
              <a:rPr lang="ru-RU" sz="2800" dirty="0" err="1"/>
              <a:t>Tomai</a:t>
            </a:r>
            <a:r>
              <a:rPr lang="ru-RU" sz="2800" dirty="0"/>
              <a:t>, которая теперь состоит из более чем 20 сортов качественных натуральных вин и представляет собой полный спектр, от полусухих до специальных.</a:t>
            </a:r>
            <a:endParaRPr lang="en-US" sz="2800" dirty="0"/>
          </a:p>
          <a:p>
            <a:endParaRPr lang="ru-RU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3613" y="3850709"/>
            <a:ext cx="3689663" cy="2459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6094" y="824248"/>
            <a:ext cx="1615905" cy="871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5494" y="3822429"/>
            <a:ext cx="3730578" cy="2488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805" y="3822429"/>
            <a:ext cx="3649130" cy="2491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452702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30759"/>
            <a:ext cx="10542094" cy="397078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 </a:t>
            </a:r>
            <a:r>
              <a:rPr lang="ru-RU" sz="4000" dirty="0"/>
              <a:t>заводе установлено высокотехнологичное итальянское оборудование . Лаборатория оснащена современными приборами, обеспечивающими высокую точность исследований.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2164" y="3709048"/>
            <a:ext cx="3581790" cy="2686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0549" y="3734871"/>
            <a:ext cx="3990779" cy="2660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6094" y="824248"/>
            <a:ext cx="1615905" cy="871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986" y="3734871"/>
            <a:ext cx="3738293" cy="2660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530630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9613900" cy="1081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927225"/>
            <a:ext cx="12192000" cy="1509713"/>
          </a:xfrm>
        </p:spPr>
        <p:txBody>
          <a:bodyPr>
            <a:normAutofit fontScale="92500"/>
          </a:bodyPr>
          <a:lstStyle/>
          <a:p>
            <a:r>
              <a:rPr lang="ru-RU" dirty="0"/>
              <a:t>Компания </a:t>
            </a:r>
            <a:r>
              <a:rPr lang="ru-RU" b="1" dirty="0"/>
              <a:t>TOMAI-VINEX</a:t>
            </a:r>
            <a:r>
              <a:rPr lang="ru-RU" dirty="0"/>
              <a:t> – первой в Молдове стала использовать инновационную технологию укупорки натуральных виноградных вин </a:t>
            </a:r>
            <a:r>
              <a:rPr lang="ru-RU" dirty="0" err="1"/>
              <a:t>twist</a:t>
            </a:r>
            <a:r>
              <a:rPr lang="ru-RU" dirty="0"/>
              <a:t> - </a:t>
            </a:r>
            <a:r>
              <a:rPr lang="ru-RU" dirty="0" err="1"/>
              <a:t>off</a:t>
            </a:r>
            <a:r>
              <a:rPr lang="ru-RU" dirty="0"/>
              <a:t> и обладает эксклюзивным правом на производство фирменных бутылок TOMAI. Эта технология позволяет сохранить всю свежесть вкуса и полноту аромата напитка, созданного мастерами-виноделами.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1061" y="3439884"/>
            <a:ext cx="1933265" cy="2925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9545" y="3436801"/>
            <a:ext cx="1989158" cy="2928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2499" y="3429411"/>
            <a:ext cx="2106536" cy="2925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372" y="3434813"/>
            <a:ext cx="2063931" cy="2919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640" y="3434813"/>
            <a:ext cx="2584547" cy="2920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6094" y="824248"/>
            <a:ext cx="1615905" cy="8716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8873" y="772590"/>
            <a:ext cx="9375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Вина в бутылке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TWIST-OFF</a:t>
            </a:r>
            <a:r>
              <a:rPr lang="ru-RU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730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69688" y="-171273"/>
            <a:ext cx="9613900" cy="10810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7931" y="2170824"/>
            <a:ext cx="1285821" cy="2885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0133" y="2170824"/>
            <a:ext cx="1251854" cy="2885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4879" y="2170824"/>
            <a:ext cx="1380591" cy="2885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7081" y="2192414"/>
            <a:ext cx="1283135" cy="2879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70" y="2177161"/>
            <a:ext cx="2546393" cy="2894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1011" y="2170824"/>
            <a:ext cx="1171407" cy="2907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6094" y="824248"/>
            <a:ext cx="1615905" cy="871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857" y="685074"/>
            <a:ext cx="10435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Вина в классической бутылке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88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1815</TotalTime>
  <Words>272</Words>
  <Application>Microsoft Office PowerPoint</Application>
  <PresentationFormat>Произвольный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Berlin</vt:lpstr>
      <vt:lpstr>Слайд 1</vt:lpstr>
      <vt:lpstr>Слайд 2</vt:lpstr>
      <vt:lpstr>История </vt:lpstr>
      <vt:lpstr>Слайд 4</vt:lpstr>
      <vt:lpstr>Слайд 5</vt:lpstr>
      <vt:lpstr>Слайд 6</vt:lpstr>
      <vt:lpstr>Слайд 7</vt:lpstr>
      <vt:lpstr>Слайд 8</vt:lpstr>
      <vt:lpstr>Слайд 9</vt:lpstr>
      <vt:lpstr>География продаж.</vt:lpstr>
      <vt:lpstr>Слайд 11</vt:lpstr>
      <vt:lpstr>Контакты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Admin</cp:lastModifiedBy>
  <cp:revision>47</cp:revision>
  <dcterms:created xsi:type="dcterms:W3CDTF">2014-06-24T10:28:44Z</dcterms:created>
  <dcterms:modified xsi:type="dcterms:W3CDTF">2016-05-25T16:32:45Z</dcterms:modified>
</cp:coreProperties>
</file>